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7" r:id="rId2"/>
  </p:sldMasterIdLst>
  <p:notesMasterIdLst>
    <p:notesMasterId r:id="rId50"/>
  </p:notesMasterIdLst>
  <p:sldIdLst>
    <p:sldId id="256" r:id="rId3"/>
    <p:sldId id="526" r:id="rId4"/>
    <p:sldId id="788" r:id="rId5"/>
    <p:sldId id="787" r:id="rId6"/>
    <p:sldId id="811" r:id="rId7"/>
    <p:sldId id="824" r:id="rId8"/>
    <p:sldId id="826" r:id="rId9"/>
    <p:sldId id="825" r:id="rId10"/>
    <p:sldId id="829" r:id="rId11"/>
    <p:sldId id="830" r:id="rId12"/>
    <p:sldId id="762" r:id="rId13"/>
    <p:sldId id="806" r:id="rId14"/>
    <p:sldId id="796" r:id="rId15"/>
    <p:sldId id="793" r:id="rId16"/>
    <p:sldId id="744" r:id="rId17"/>
    <p:sldId id="795" r:id="rId18"/>
    <p:sldId id="805" r:id="rId19"/>
    <p:sldId id="791" r:id="rId20"/>
    <p:sldId id="789" r:id="rId21"/>
    <p:sldId id="798" r:id="rId22"/>
    <p:sldId id="836" r:id="rId23"/>
    <p:sldId id="834" r:id="rId24"/>
    <p:sldId id="832" r:id="rId25"/>
    <p:sldId id="799" r:id="rId26"/>
    <p:sldId id="813" r:id="rId27"/>
    <p:sldId id="807" r:id="rId28"/>
    <p:sldId id="802" r:id="rId29"/>
    <p:sldId id="790" r:id="rId30"/>
    <p:sldId id="800" r:id="rId31"/>
    <p:sldId id="801" r:id="rId32"/>
    <p:sldId id="808" r:id="rId33"/>
    <p:sldId id="827" r:id="rId34"/>
    <p:sldId id="815" r:id="rId35"/>
    <p:sldId id="818" r:id="rId36"/>
    <p:sldId id="835" r:id="rId37"/>
    <p:sldId id="819" r:id="rId38"/>
    <p:sldId id="828" r:id="rId39"/>
    <p:sldId id="739" r:id="rId40"/>
    <p:sldId id="820" r:id="rId41"/>
    <p:sldId id="821" r:id="rId42"/>
    <p:sldId id="822" r:id="rId43"/>
    <p:sldId id="823" r:id="rId44"/>
    <p:sldId id="837" r:id="rId45"/>
    <p:sldId id="764" r:id="rId46"/>
    <p:sldId id="758" r:id="rId47"/>
    <p:sldId id="559" r:id="rId48"/>
    <p:sldId id="786" r:id="rId49"/>
  </p:sldIdLst>
  <p:sldSz cx="12192000" cy="6858000"/>
  <p:notesSz cx="9296400" cy="1472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ED7D31"/>
    <a:srgbClr val="7CC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14" autoAdjust="0"/>
    <p:restoredTop sz="94660"/>
  </p:normalViewPr>
  <p:slideViewPr>
    <p:cSldViewPr snapToGrid="0">
      <p:cViewPr>
        <p:scale>
          <a:sx n="66" d="100"/>
          <a:sy n="66" d="100"/>
        </p:scale>
        <p:origin x="677" y="4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738680"/>
          </a:xfrm>
          <a:prstGeom prst="rect">
            <a:avLst/>
          </a:prstGeom>
        </p:spPr>
        <p:txBody>
          <a:bodyPr vert="horz" lIns="137221" tIns="68611" rIns="137221" bIns="68611" rtlCol="0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738680"/>
          </a:xfrm>
          <a:prstGeom prst="rect">
            <a:avLst/>
          </a:prstGeom>
        </p:spPr>
        <p:txBody>
          <a:bodyPr vert="horz" lIns="137221" tIns="68611" rIns="137221" bIns="68611" rtlCol="0"/>
          <a:lstStyle>
            <a:lvl1pPr algn="r">
              <a:defRPr sz="1800"/>
            </a:lvl1pPr>
          </a:lstStyle>
          <a:p>
            <a:fld id="{275ACE3E-4677-4D2A-8335-43EAA8DD942C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775" y="1839913"/>
            <a:ext cx="8832850" cy="496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221" tIns="68611" rIns="137221" bIns="686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7085190"/>
            <a:ext cx="7437120" cy="5796975"/>
          </a:xfrm>
          <a:prstGeom prst="rect">
            <a:avLst/>
          </a:prstGeom>
        </p:spPr>
        <p:txBody>
          <a:bodyPr vert="horz" lIns="137221" tIns="68611" rIns="137221" bIns="686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3799"/>
            <a:ext cx="4028440" cy="738678"/>
          </a:xfrm>
          <a:prstGeom prst="rect">
            <a:avLst/>
          </a:prstGeom>
        </p:spPr>
        <p:txBody>
          <a:bodyPr vert="horz" lIns="137221" tIns="68611" rIns="137221" bIns="68611" rtlCol="0" anchor="b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13983799"/>
            <a:ext cx="4028440" cy="738678"/>
          </a:xfrm>
          <a:prstGeom prst="rect">
            <a:avLst/>
          </a:prstGeom>
        </p:spPr>
        <p:txBody>
          <a:bodyPr vert="horz" lIns="137221" tIns="68611" rIns="137221" bIns="68611" rtlCol="0" anchor="b"/>
          <a:lstStyle>
            <a:lvl1pPr algn="r">
              <a:defRPr sz="1800"/>
            </a:lvl1pPr>
          </a:lstStyle>
          <a:p>
            <a:fld id="{FBE34CCC-53BC-49A1-8D08-101AE2531F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1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8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9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8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9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5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16" y="4494998"/>
            <a:ext cx="1117172" cy="1117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771499" y="5746282"/>
            <a:ext cx="464900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5" dirty="0"/>
              <a:t>Crabtree, Rohrbaugh &amp; Associates</a:t>
            </a:r>
          </a:p>
          <a:p>
            <a:pPr algn="ctr"/>
            <a:r>
              <a:rPr lang="en-US" sz="1715" dirty="0"/>
              <a:t>www.cra-architects.com</a:t>
            </a:r>
          </a:p>
        </p:txBody>
      </p:sp>
    </p:spTree>
    <p:extLst>
      <p:ext uri="{BB962C8B-B14F-4D97-AF65-F5344CB8AC3E}">
        <p14:creationId xmlns:p14="http://schemas.microsoft.com/office/powerpoint/2010/main" val="6359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5308" y="4515440"/>
            <a:ext cx="7277714" cy="939510"/>
          </a:xfrm>
        </p:spPr>
        <p:txBody>
          <a:bodyPr anchor="b">
            <a:noAutofit/>
          </a:bodyPr>
          <a:lstStyle>
            <a:lvl1pPr algn="r">
              <a:defRPr sz="5294" b="1" spc="265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1675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24970"/>
            <a:ext cx="7315200" cy="6171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8068115" y="1961842"/>
            <a:ext cx="7102446" cy="196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12177" b="1" spc="529" dirty="0">
                <a:solidFill>
                  <a:srgbClr val="51515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849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5308" y="4515440"/>
            <a:ext cx="7277714" cy="939510"/>
          </a:xfrm>
        </p:spPr>
        <p:txBody>
          <a:bodyPr anchor="b">
            <a:noAutofit/>
          </a:bodyPr>
          <a:lstStyle>
            <a:lvl1pPr algn="r">
              <a:defRPr sz="6000" b="1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1674"/>
            <a:ext cx="2743200" cy="365125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203596"/>
            <a:ext cx="12192000" cy="16544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502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14344"/>
          <a:stretch/>
        </p:blipFill>
        <p:spPr>
          <a:xfrm>
            <a:off x="-65464" y="-39756"/>
            <a:ext cx="12257466" cy="6933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78" y="3142126"/>
            <a:ext cx="970559" cy="9705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/>
          <p:cNvSpPr txBox="1"/>
          <p:nvPr userDrawn="1"/>
        </p:nvSpPr>
        <p:spPr>
          <a:xfrm>
            <a:off x="7445657" y="4169579"/>
            <a:ext cx="4114800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5" kern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Crabtree, Rohrbaugh &amp; Associates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9365" y="5666716"/>
            <a:ext cx="4647382" cy="924859"/>
          </a:xfrm>
        </p:spPr>
        <p:txBody>
          <a:bodyPr/>
          <a:lstStyle>
            <a:lvl1pPr marL="0" indent="0" algn="ctr">
              <a:buNone/>
              <a:defRPr sz="2224">
                <a:solidFill>
                  <a:schemeClr val="tx1"/>
                </a:solidFill>
              </a:defRPr>
            </a:lvl1pPr>
            <a:lvl2pPr marL="423605" indent="0" algn="ctr">
              <a:buNone/>
              <a:defRPr sz="1853"/>
            </a:lvl2pPr>
            <a:lvl3pPr marL="847210" indent="0" algn="ctr">
              <a:buNone/>
              <a:defRPr sz="1668"/>
            </a:lvl3pPr>
            <a:lvl4pPr marL="1270815" indent="0" algn="ctr">
              <a:buNone/>
              <a:defRPr sz="1482"/>
            </a:lvl4pPr>
            <a:lvl5pPr marL="1694420" indent="0" algn="ctr">
              <a:buNone/>
              <a:defRPr sz="1482"/>
            </a:lvl5pPr>
            <a:lvl6pPr marL="2118025" indent="0" algn="ctr">
              <a:buNone/>
              <a:defRPr sz="1482"/>
            </a:lvl6pPr>
            <a:lvl7pPr marL="2541630" indent="0" algn="ctr">
              <a:buNone/>
              <a:defRPr sz="1482"/>
            </a:lvl7pPr>
            <a:lvl8pPr marL="2965235" indent="0" algn="ctr">
              <a:buNone/>
              <a:defRPr sz="1482"/>
            </a:lvl8pPr>
            <a:lvl9pPr marL="3388840" indent="0" algn="ctr">
              <a:buNone/>
              <a:defRPr sz="148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7179364" y="4661648"/>
            <a:ext cx="4647382" cy="849583"/>
          </a:xfrm>
        </p:spPr>
        <p:txBody>
          <a:bodyPr>
            <a:noAutofit/>
          </a:bodyPr>
          <a:lstStyle>
            <a:lvl1pPr algn="ctr">
              <a:defRPr sz="353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6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24970"/>
            <a:ext cx="7315200" cy="6171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8068115" y="1961842"/>
            <a:ext cx="7102446" cy="196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12177" b="1" spc="529" dirty="0">
                <a:solidFill>
                  <a:srgbClr val="51515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90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203597"/>
            <a:ext cx="12192000" cy="16544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88572" y="4348681"/>
            <a:ext cx="10885714" cy="1325563"/>
          </a:xfrm>
        </p:spPr>
        <p:txBody>
          <a:bodyPr>
            <a:noAutofit/>
          </a:bodyPr>
          <a:lstStyle>
            <a:lvl1pPr algn="r">
              <a:defRPr sz="5294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4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18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628191" y="311338"/>
            <a:ext cx="5297714" cy="405839"/>
          </a:xfrm>
        </p:spPr>
        <p:txBody>
          <a:bodyPr>
            <a:normAutofit/>
          </a:bodyPr>
          <a:lstStyle>
            <a:lvl1pPr algn="r">
              <a:defRPr sz="1588" b="0" spc="265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676572" y="365126"/>
            <a:ext cx="5297714" cy="833904"/>
          </a:xfrm>
        </p:spPr>
        <p:txBody>
          <a:bodyPr>
            <a:normAutofit/>
          </a:bodyPr>
          <a:lstStyle>
            <a:lvl1pPr algn="ctr">
              <a:defRPr sz="2824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2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8191" y="705971"/>
            <a:ext cx="11696095" cy="5434853"/>
          </a:xfrm>
        </p:spPr>
        <p:txBody>
          <a:bodyPr>
            <a:normAutofit/>
          </a:bodyPr>
          <a:lstStyle>
            <a:lvl1pPr marL="0" indent="0" algn="ctr">
              <a:buNone/>
              <a:defRPr sz="3883">
                <a:solidFill>
                  <a:schemeClr val="accent2"/>
                </a:solidFill>
              </a:defRPr>
            </a:lvl1pPr>
            <a:lvl2pPr marL="423605" indent="0" algn="ctr">
              <a:buNone/>
              <a:defRPr sz="3530">
                <a:solidFill>
                  <a:schemeClr val="accent2"/>
                </a:solidFill>
              </a:defRPr>
            </a:lvl2pPr>
            <a:lvl3pPr marL="847210" indent="0" algn="ctr">
              <a:buNone/>
              <a:defRPr sz="3177">
                <a:solidFill>
                  <a:schemeClr val="accent2"/>
                </a:solidFill>
              </a:defRPr>
            </a:lvl3pPr>
            <a:lvl4pPr marL="1270815" indent="0" algn="ctr">
              <a:buNone/>
              <a:defRPr sz="2824">
                <a:solidFill>
                  <a:schemeClr val="accent2"/>
                </a:solidFill>
              </a:defRPr>
            </a:lvl4pPr>
            <a:lvl5pPr marL="1694420" indent="0" algn="ctr">
              <a:buNone/>
              <a:defRPr sz="2824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42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39429" y="365126"/>
            <a:ext cx="4934857" cy="833904"/>
          </a:xfrm>
        </p:spPr>
        <p:txBody>
          <a:bodyPr>
            <a:normAutofit/>
          </a:bodyPr>
          <a:lstStyle>
            <a:lvl1pPr algn="ctr">
              <a:defRPr sz="2824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429" y="1490382"/>
            <a:ext cx="4934857" cy="5121088"/>
          </a:xfrm>
        </p:spPr>
        <p:txBody>
          <a:bodyPr>
            <a:normAutofit/>
          </a:bodyPr>
          <a:lstStyle>
            <a:lvl1pPr>
              <a:defRPr sz="3883"/>
            </a:lvl1pPr>
            <a:lvl2pPr>
              <a:defRPr sz="3530"/>
            </a:lvl2pPr>
            <a:lvl3pPr>
              <a:defRPr sz="3177"/>
            </a:lvl3pPr>
            <a:lvl4pPr>
              <a:defRPr sz="2824"/>
            </a:lvl4pPr>
            <a:lvl5pPr>
              <a:defRPr sz="282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6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76572" y="365126"/>
            <a:ext cx="5297714" cy="833904"/>
          </a:xfrm>
        </p:spPr>
        <p:txBody>
          <a:bodyPr>
            <a:normAutofit/>
          </a:bodyPr>
          <a:lstStyle>
            <a:lvl1pPr algn="ctr">
              <a:defRPr sz="2824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676572" y="1490382"/>
            <a:ext cx="5297714" cy="5121088"/>
          </a:xfrm>
        </p:spPr>
        <p:txBody>
          <a:bodyPr>
            <a:normAutofit/>
          </a:bodyPr>
          <a:lstStyle>
            <a:lvl1pPr>
              <a:defRPr sz="3883"/>
            </a:lvl1pPr>
            <a:lvl2pPr>
              <a:defRPr sz="3530"/>
            </a:lvl2pPr>
            <a:lvl3pPr>
              <a:defRPr sz="3177"/>
            </a:lvl3pPr>
            <a:lvl4pPr>
              <a:defRPr sz="2824"/>
            </a:lvl4pPr>
            <a:lvl5pPr>
              <a:defRPr sz="282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8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6762" y="1342364"/>
            <a:ext cx="3657600" cy="50673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3530" baseline="30000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 dirty="0"/>
              <a:t>21st century design</a:t>
            </a:r>
          </a:p>
          <a:p>
            <a:pPr lvl="0"/>
            <a:r>
              <a:rPr lang="en-US" dirty="0"/>
              <a:t>800 students</a:t>
            </a:r>
          </a:p>
          <a:p>
            <a:pPr lvl="0"/>
            <a:r>
              <a:rPr lang="en-US" dirty="0"/>
              <a:t>Building Modernization</a:t>
            </a:r>
          </a:p>
          <a:p>
            <a:pPr lvl="0"/>
            <a:r>
              <a:rPr lang="en-US" dirty="0"/>
              <a:t>Flexible space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15498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386762" y="134194"/>
            <a:ext cx="3657600" cy="1001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9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6762" y="1342364"/>
            <a:ext cx="3657600" cy="50673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3530" baseline="30000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 dirty="0"/>
              <a:t>ZX</a:t>
            </a:r>
          </a:p>
        </p:txBody>
      </p:sp>
    </p:spTree>
    <p:extLst>
      <p:ext uri="{BB962C8B-B14F-4D97-AF65-F5344CB8AC3E}">
        <p14:creationId xmlns:p14="http://schemas.microsoft.com/office/powerpoint/2010/main" val="159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6762" y="1342364"/>
            <a:ext cx="3657600" cy="50673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3530" baseline="30000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 dirty="0"/>
              <a:t>ZX</a:t>
            </a:r>
          </a:p>
        </p:txBody>
      </p:sp>
    </p:spTree>
    <p:extLst>
      <p:ext uri="{BB962C8B-B14F-4D97-AF65-F5344CB8AC3E}">
        <p14:creationId xmlns:p14="http://schemas.microsoft.com/office/powerpoint/2010/main" val="40602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16" y="4494998"/>
            <a:ext cx="1117172" cy="1117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771499" y="5746282"/>
            <a:ext cx="464900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5" dirty="0"/>
              <a:t>Crabtree, Rohrbaugh &amp; Associates</a:t>
            </a:r>
          </a:p>
          <a:p>
            <a:pPr algn="ctr"/>
            <a:r>
              <a:rPr lang="en-US" sz="1715" dirty="0"/>
              <a:t>www.cra-architects.com</a:t>
            </a:r>
          </a:p>
        </p:txBody>
      </p:sp>
    </p:spTree>
    <p:extLst>
      <p:ext uri="{BB962C8B-B14F-4D97-AF65-F5344CB8AC3E}">
        <p14:creationId xmlns:p14="http://schemas.microsoft.com/office/powerpoint/2010/main" val="17008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8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1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7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1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6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F7E3-C9E1-4352-82B8-4A699B25C8F4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77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D2FA-7321-4AC1-80F6-16F0761EF1FF}" type="datetimeFigureOut">
              <a:rPr lang="en-US" smtClean="0"/>
              <a:t>6/11/2020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3CCC-F439-41BE-B37F-1C3024CAC6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2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47210" rtl="0" eaLnBrk="1" latinLnBrk="0" hangingPunct="1">
        <a:lnSpc>
          <a:spcPct val="90000"/>
        </a:lnSpc>
        <a:spcBef>
          <a:spcPct val="0"/>
        </a:spcBef>
        <a:buNone/>
        <a:defRPr sz="40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802" indent="-211802" algn="l" defTabSz="847210" rtl="0" eaLnBrk="1" latinLnBrk="0" hangingPunct="1">
        <a:lnSpc>
          <a:spcPct val="90000"/>
        </a:lnSpc>
        <a:spcBef>
          <a:spcPts val="927"/>
        </a:spcBef>
        <a:buFont typeface="Arial" panose="020B0604020202020204" pitchFamily="34" charset="0"/>
        <a:buChar char="•"/>
        <a:defRPr sz="2594" kern="1200">
          <a:solidFill>
            <a:schemeClr val="tx1"/>
          </a:solidFill>
          <a:latin typeface="+mn-lt"/>
          <a:ea typeface="+mn-ea"/>
          <a:cs typeface="+mn-cs"/>
        </a:defRPr>
      </a:lvl1pPr>
      <a:lvl2pPr marL="63540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4" kern="1200">
          <a:solidFill>
            <a:schemeClr val="tx1"/>
          </a:solidFill>
          <a:latin typeface="+mn-lt"/>
          <a:ea typeface="+mn-ea"/>
          <a:cs typeface="+mn-cs"/>
        </a:defRPr>
      </a:lvl2pPr>
      <a:lvl3pPr marL="105901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3" kern="1200">
          <a:solidFill>
            <a:schemeClr val="tx1"/>
          </a:solidFill>
          <a:latin typeface="+mn-lt"/>
          <a:ea typeface="+mn-ea"/>
          <a:cs typeface="+mn-cs"/>
        </a:defRPr>
      </a:lvl3pPr>
      <a:lvl4pPr marL="148261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4pPr>
      <a:lvl5pPr marL="190622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5pPr>
      <a:lvl6pPr marL="232982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6pPr>
      <a:lvl7pPr marL="275343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7pPr>
      <a:lvl8pPr marL="317703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8pPr>
      <a:lvl9pPr marL="360064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1pPr>
      <a:lvl2pPr marL="42360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2pPr>
      <a:lvl3pPr marL="84721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3pPr>
      <a:lvl4pPr marL="127081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4pPr>
      <a:lvl5pPr marL="169442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5pPr>
      <a:lvl6pPr marL="211802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6pPr>
      <a:lvl7pPr marL="254163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7pPr>
      <a:lvl8pPr marL="296523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8pPr>
      <a:lvl9pPr marL="338884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97446" y="4472943"/>
            <a:ext cx="4647382" cy="849583"/>
          </a:xfrm>
        </p:spPr>
        <p:txBody>
          <a:bodyPr>
            <a:normAutofit/>
          </a:bodyPr>
          <a:lstStyle/>
          <a:p>
            <a:pPr algn="r"/>
            <a:r>
              <a:rPr lang="en-US" sz="4765" b="1" spc="176" dirty="0" err="1" smtClean="0"/>
              <a:t>KARNS</a:t>
            </a:r>
            <a:r>
              <a:rPr lang="en-US" sz="4765" b="1" spc="176" dirty="0" smtClean="0"/>
              <a:t> CITY</a:t>
            </a:r>
            <a:endParaRPr lang="en-US" sz="4765" b="1" spc="176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7350224" y="5297743"/>
            <a:ext cx="4305663" cy="346748"/>
          </a:xfrm>
          <a:prstGeom prst="rect">
            <a:avLst/>
          </a:prstGeom>
        </p:spPr>
        <p:txBody>
          <a:bodyPr vert="horz" lIns="80682" tIns="40341" rIns="80682" bIns="40341" rtlCol="0" anchor="ctr">
            <a:noAutofit/>
          </a:bodyPr>
          <a:lstStyle>
            <a:lvl1pPr algn="ctr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24" b="1" spc="176" dirty="0" smtClean="0"/>
              <a:t>AREA SCHOOL </a:t>
            </a:r>
            <a:r>
              <a:rPr lang="en-US" sz="2824" b="1" spc="176" dirty="0"/>
              <a:t>DISTRICT</a:t>
            </a: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6385351" y="5850143"/>
            <a:ext cx="6044951" cy="399684"/>
          </a:xfrm>
          <a:prstGeom prst="rect">
            <a:avLst/>
          </a:prstGeom>
        </p:spPr>
        <p:txBody>
          <a:bodyPr vert="horz" lIns="80682" tIns="40341" rIns="80682" bIns="40341" rtlCol="0">
            <a:noAutofit/>
          </a:bodyPr>
          <a:lstStyle>
            <a:lvl1pPr marL="0" indent="0" algn="ctr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9" spc="15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STUDY UPDATE</a:t>
            </a:r>
          </a:p>
          <a:p>
            <a:r>
              <a:rPr lang="en-US" sz="2559" spc="15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15, </a:t>
            </a:r>
            <a:r>
              <a:rPr lang="en-US" sz="2559" spc="15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5199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4081" y="959402"/>
            <a:ext cx="36206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9</a:t>
            </a:r>
          </a:p>
          <a:p>
            <a:pPr lvl="0"/>
            <a:r>
              <a:rPr lang="en-US" u="sng" dirty="0" smtClean="0"/>
              <a:t>New K-12: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Requires construction on steep slopes and forested area which will increase construction costs.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North parking remote from School.</a:t>
            </a:r>
          </a:p>
          <a:p>
            <a:pPr marL="457200" lvl="0" indent="-457200">
              <a:buAutoNum type="arabicPeriod"/>
            </a:pPr>
            <a:endParaRPr lang="en-US" sz="2000" dirty="0"/>
          </a:p>
          <a:p>
            <a:pPr marL="457200" lvl="0" indent="-457200">
              <a:buAutoNum type="arabicPeriod"/>
            </a:pPr>
            <a:r>
              <a:rPr lang="en-US" sz="2000" dirty="0" smtClean="0"/>
              <a:t>No space for emergency vehicular access.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9749" b="1112"/>
          <a:stretch/>
        </p:blipFill>
        <p:spPr>
          <a:xfrm>
            <a:off x="1" y="0"/>
            <a:ext cx="8040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2  OPTION REVIEW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52010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6630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b="1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b="1" spc="245" dirty="0" smtClean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817" y="6444192"/>
            <a:ext cx="603183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345749" y="2235653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3" y="1123869"/>
            <a:ext cx="2215255" cy="13860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13" y="1133492"/>
            <a:ext cx="1489842" cy="174327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671487" y="1133492"/>
            <a:ext cx="7163068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K-6: Chicora ES – Additions and renovations</a:t>
            </a:r>
          </a:p>
          <a:p>
            <a:pPr>
              <a:lnSpc>
                <a:spcPct val="120000"/>
              </a:lnSpc>
              <a:defRPr/>
            </a:pP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7-12: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 – Renovations w/minor additions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3582" r="12434" b="5060"/>
          <a:stretch/>
        </p:blipFill>
        <p:spPr>
          <a:xfrm>
            <a:off x="-9079" y="0"/>
            <a:ext cx="8660398" cy="6833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532787" y="25197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Chicora ES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7" name="Rectangle 6"/>
          <p:cNvSpPr/>
          <p:nvPr/>
        </p:nvSpPr>
        <p:spPr>
          <a:xfrm>
            <a:off x="8651319" y="1049264"/>
            <a:ext cx="34773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 smtClean="0"/>
              <a:t>Separate bus and parent drop-off drive-ways.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main entrance that is identifiable and visible to visitors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visitor and staff parking.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service drive </a:t>
            </a:r>
            <a:endParaRPr lang="en-US" dirty="0"/>
          </a:p>
          <a:p>
            <a:pPr marL="342900" lvl="0" indent="-342900">
              <a:buAutoNum type="arabicPeriod"/>
            </a:pPr>
            <a:r>
              <a:rPr lang="en-US" dirty="0" smtClean="0"/>
              <a:t>Relocated play area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Pave existing overflow parking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914" r="15740" b="18395"/>
          <a:stretch/>
        </p:blipFill>
        <p:spPr>
          <a:xfrm>
            <a:off x="385080" y="351697"/>
            <a:ext cx="8350608" cy="62993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475333" y="2312655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46937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Chicora ES Floor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4075" y="1386169"/>
            <a:ext cx="31163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Expand Admin., Guidance &amp; Nurse.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Include open collaboration areas.</a:t>
            </a: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7" t="79510" r="32658" b="14106"/>
          <a:stretch/>
        </p:blipFill>
        <p:spPr>
          <a:xfrm rot="20138010">
            <a:off x="5972387" y="6188209"/>
            <a:ext cx="513806" cy="511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50" y="5305110"/>
            <a:ext cx="2269705" cy="14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2215" r="23809" b="10154"/>
          <a:stretch/>
        </p:blipFill>
        <p:spPr>
          <a:xfrm>
            <a:off x="115179" y="1"/>
            <a:ext cx="78110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High School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6" name="Rectangle 5"/>
          <p:cNvSpPr/>
          <p:nvPr/>
        </p:nvSpPr>
        <p:spPr>
          <a:xfrm>
            <a:off x="8268918" y="1103365"/>
            <a:ext cx="34773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A (3 properties)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entrance and turning lane to improve vehicular circulation during Stadium events.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student parking.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May require a traffic signal.</a:t>
            </a:r>
          </a:p>
          <a:p>
            <a:pPr marL="342900" lvl="0" indent="-342900">
              <a:buAutoNum type="arabicPeriod"/>
            </a:pPr>
            <a:endParaRPr lang="en-US" dirty="0"/>
          </a:p>
          <a:p>
            <a:pPr lvl="0"/>
            <a:r>
              <a:rPr lang="en-US" dirty="0" smtClean="0"/>
              <a:t>Option B (3 properties)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entrance.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Separate bus and parent drop-off.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visitor and staff parking.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outdoor plaza.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service drive (optional)</a:t>
            </a:r>
          </a:p>
          <a:p>
            <a:pPr marL="342900" lvl="0" indent="-342900">
              <a:buAutoNum type="arabicPeriod"/>
            </a:pPr>
            <a:endParaRPr lang="en-US" dirty="0"/>
          </a:p>
          <a:p>
            <a:pPr lvl="0"/>
            <a:r>
              <a:rPr lang="en-US" dirty="0"/>
              <a:t>Option C</a:t>
            </a:r>
            <a:r>
              <a:rPr lang="en-US" dirty="0" smtClean="0"/>
              <a:t> (1 property)</a:t>
            </a:r>
            <a:endParaRPr lang="en-US" dirty="0"/>
          </a:p>
          <a:p>
            <a:pPr marL="342900" lvl="0" indent="-342900">
              <a:buAutoNum type="arabicPeriod"/>
            </a:pPr>
            <a:r>
              <a:rPr lang="en-US" dirty="0" smtClean="0"/>
              <a:t>Continuous driveway around property.</a:t>
            </a:r>
            <a:endParaRPr lang="en-US" dirty="0"/>
          </a:p>
          <a:p>
            <a:pPr marL="342900" lvl="0" indent="-342900">
              <a:buAutoNum type="arabicPeriod"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282266" y="5657334"/>
            <a:ext cx="1018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A</a:t>
            </a:r>
          </a:p>
        </p:txBody>
      </p:sp>
      <p:cxnSp>
        <p:nvCxnSpPr>
          <p:cNvPr id="9" name="Elbow Connector 8"/>
          <p:cNvCxnSpPr>
            <a:stCxn id="7" idx="1"/>
          </p:cNvCxnSpPr>
          <p:nvPr/>
        </p:nvCxnSpPr>
        <p:spPr>
          <a:xfrm rot="10800000" flipV="1">
            <a:off x="5399880" y="5841999"/>
            <a:ext cx="882387" cy="450849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450678" y="96252"/>
            <a:ext cx="1018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B</a:t>
            </a:r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5841074" y="254773"/>
            <a:ext cx="677339" cy="524429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9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4456" r="67404" b="14947"/>
          <a:stretch/>
        </p:blipFill>
        <p:spPr>
          <a:xfrm>
            <a:off x="297873" y="361146"/>
            <a:ext cx="3234712" cy="57290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0" t="10822" r="771" b="7649"/>
          <a:stretch/>
        </p:blipFill>
        <p:spPr>
          <a:xfrm>
            <a:off x="3638425" y="44521"/>
            <a:ext cx="5733480" cy="65716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762" y="6038572"/>
            <a:ext cx="636986" cy="4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1255" y="609023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Ground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4206" y="3431990"/>
            <a:ext cx="664219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929469" y="621957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8768818" y="840851"/>
            <a:ext cx="2977414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Jr/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Sr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 High School Floor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73" y="5300133"/>
            <a:ext cx="1193295" cy="13962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85451" y="2009477"/>
            <a:ext cx="786454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22822" y="1502573"/>
            <a:ext cx="31163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Expand Admin., Guidance &amp; Nurse.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pen collaboration areas.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Storage addition for adjacent to Stage.</a:t>
            </a:r>
            <a:endParaRPr lang="en-US" dirty="0"/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16502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b="1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b="1" spc="245" dirty="0" err="1" smtClean="0">
                <a:solidFill>
                  <a:schemeClr val="accent2"/>
                </a:solidFill>
              </a:rPr>
              <a:t>8a</a:t>
            </a:r>
            <a:r>
              <a:rPr lang="en-US" altLang="en-US" sz="10377" b="1" spc="245" dirty="0" smtClean="0">
                <a:solidFill>
                  <a:schemeClr val="accent2"/>
                </a:solidFill>
              </a:rPr>
              <a:t> &amp; </a:t>
            </a:r>
            <a:r>
              <a:rPr lang="en-US" altLang="en-US" sz="10377" b="1" spc="245" dirty="0" err="1" smtClean="0">
                <a:solidFill>
                  <a:schemeClr val="accent2"/>
                </a:solidFill>
              </a:rPr>
              <a:t>8b</a:t>
            </a:r>
            <a:endParaRPr lang="en-US" altLang="en-US" sz="10377" b="1" spc="245" dirty="0" smtClean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345749" y="2235653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3" y="3240983"/>
            <a:ext cx="1583197" cy="15901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2686770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8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07074" y="3089709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10" y="3188364"/>
            <a:ext cx="1489842" cy="174327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634909" y="3162115"/>
            <a:ext cx="7251496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K-6: New Elementary School 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(requires 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site acquisition) </a:t>
            </a:r>
          </a:p>
          <a:p>
            <a:pPr>
              <a:lnSpc>
                <a:spcPct val="120000"/>
              </a:lnSpc>
              <a:defRPr/>
            </a:pP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7-12: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 – Renovations w/minor additions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237" r="6597" b="1"/>
          <a:stretch/>
        </p:blipFill>
        <p:spPr>
          <a:xfrm>
            <a:off x="0" y="11875"/>
            <a:ext cx="6578930" cy="6846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3"/>
          <a:stretch/>
        </p:blipFill>
        <p:spPr>
          <a:xfrm>
            <a:off x="7002683" y="987962"/>
            <a:ext cx="4634244" cy="2857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b="16851"/>
          <a:stretch/>
        </p:blipFill>
        <p:spPr>
          <a:xfrm>
            <a:off x="7002683" y="3845549"/>
            <a:ext cx="4634244" cy="28055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33972" y="30779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8a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200" y="6312682"/>
            <a:ext cx="2064750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28427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b="7287"/>
          <a:stretch/>
        </p:blipFill>
        <p:spPr>
          <a:xfrm>
            <a:off x="6994331" y="1003619"/>
            <a:ext cx="4580351" cy="2655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8a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15905"/>
          <a:stretch/>
        </p:blipFill>
        <p:spPr>
          <a:xfrm>
            <a:off x="0" y="0"/>
            <a:ext cx="665544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/>
          <a:stretch/>
        </p:blipFill>
        <p:spPr>
          <a:xfrm>
            <a:off x="6994331" y="3669175"/>
            <a:ext cx="4580351" cy="2981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200" y="6312682"/>
            <a:ext cx="2064750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42853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90203" y="2044772"/>
            <a:ext cx="8177309" cy="3826640"/>
          </a:xfrm>
        </p:spPr>
        <p:txBody>
          <a:bodyPr>
            <a:normAutofit/>
          </a:bodyPr>
          <a:lstStyle/>
          <a:p>
            <a:pPr marL="655579" indent="-655579">
              <a:lnSpc>
                <a:spcPct val="100000"/>
              </a:lnSpc>
              <a:buAutoNum type="arabicPeriod"/>
            </a:pPr>
            <a:r>
              <a:rPr lang="en-US" sz="3200" spc="265" dirty="0" smtClean="0"/>
              <a:t>OPTION DEVELOPMENT</a:t>
            </a:r>
            <a:endParaRPr lang="en-US" sz="3200" spc="265" dirty="0"/>
          </a:p>
          <a:p>
            <a:pPr marL="655579" indent="-655579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3200" spc="265" dirty="0" smtClean="0"/>
              <a:t>OPTION REVIEW</a:t>
            </a:r>
          </a:p>
          <a:p>
            <a:pPr marL="655579" indent="-655579">
              <a:lnSpc>
                <a:spcPct val="100000"/>
              </a:lnSpc>
              <a:buAutoNum type="arabicPeriod"/>
            </a:pPr>
            <a:r>
              <a:rPr lang="en-US" sz="3200" spc="265" dirty="0" smtClean="0"/>
              <a:t>COST SUMMARY</a:t>
            </a:r>
          </a:p>
          <a:p>
            <a:pPr marL="655579" indent="-655579">
              <a:lnSpc>
                <a:spcPct val="100000"/>
              </a:lnSpc>
              <a:buAutoNum type="arabicPeriod"/>
            </a:pPr>
            <a:r>
              <a:rPr lang="en-US" sz="3200" spc="265" dirty="0" smtClean="0"/>
              <a:t>PHASING</a:t>
            </a:r>
          </a:p>
          <a:p>
            <a:pPr marL="655579" indent="-655579">
              <a:lnSpc>
                <a:spcPct val="100000"/>
              </a:lnSpc>
              <a:buFont typeface="+mj-lt"/>
              <a:buAutoNum type="arabicPeriod"/>
            </a:pPr>
            <a:r>
              <a:rPr lang="en-US" sz="3200" spc="265" dirty="0" smtClean="0"/>
              <a:t>NEXT STEPS</a:t>
            </a:r>
            <a:endParaRPr lang="en-US" sz="3200" spc="265" dirty="0"/>
          </a:p>
        </p:txBody>
      </p:sp>
    </p:spTree>
    <p:extLst>
      <p:ext uri="{BB962C8B-B14F-4D97-AF65-F5344CB8AC3E}">
        <p14:creationId xmlns:p14="http://schemas.microsoft.com/office/powerpoint/2010/main" val="17749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" r="20961" b="6667"/>
          <a:stretch/>
        </p:blipFill>
        <p:spPr>
          <a:xfrm>
            <a:off x="353840" y="188347"/>
            <a:ext cx="8348687" cy="6395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11495" y="66263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8a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565980" y="6139617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94" y="5207000"/>
            <a:ext cx="1371195" cy="1377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770025" y="1580902"/>
            <a:ext cx="31163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Conceptual floor plan to accommodate grade level separation and projected enrollment (125,500 SF)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Main Street separates Academic Spaces </a:t>
            </a:r>
            <a:r>
              <a:rPr lang="en-US" dirty="0" smtClean="0">
                <a:solidFill>
                  <a:schemeClr val="bg1"/>
                </a:solidFill>
              </a:rPr>
              <a:t>(2 floors) from </a:t>
            </a:r>
            <a:r>
              <a:rPr lang="en-US" dirty="0" smtClean="0">
                <a:solidFill>
                  <a:schemeClr val="bg1"/>
                </a:solidFill>
              </a:rPr>
              <a:t>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Open collaboration areas.</a:t>
            </a: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6745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40610" b="7649"/>
          <a:stretch/>
        </p:blipFill>
        <p:spPr>
          <a:xfrm>
            <a:off x="1947976" y="175595"/>
            <a:ext cx="6327622" cy="64086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31087" y="6181224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Second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11495" y="66263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8a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94" y="5207000"/>
            <a:ext cx="1371195" cy="13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548" r="20030" b="10065"/>
          <a:stretch/>
        </p:blipFill>
        <p:spPr>
          <a:xfrm>
            <a:off x="0" y="0"/>
            <a:ext cx="6546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8b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0" y="6312682"/>
            <a:ext cx="2362200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/>
              <a:t>CONCEPT </a:t>
            </a:r>
            <a:r>
              <a:rPr lang="en-US" altLang="en-US" sz="10377" spc="245" dirty="0" smtClean="0"/>
              <a:t>3</a:t>
            </a:r>
            <a:endParaRPr lang="en-US" altLang="en-US" sz="10377" spc="245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t="17300" r="10852" b="17385"/>
          <a:stretch/>
        </p:blipFill>
        <p:spPr>
          <a:xfrm>
            <a:off x="7010207" y="1003619"/>
            <a:ext cx="4580351" cy="2700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23137" b="10325"/>
          <a:stretch/>
        </p:blipFill>
        <p:spPr>
          <a:xfrm>
            <a:off x="7010206" y="3704606"/>
            <a:ext cx="4580351" cy="28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11495" y="66263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8b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565980" y="6139617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770025" y="1580902"/>
            <a:ext cx="31163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Conceptual floor plan to accommodate grade level separation and projected enrollment (</a:t>
            </a:r>
            <a:r>
              <a:rPr lang="en-US" dirty="0" smtClean="0">
                <a:solidFill>
                  <a:schemeClr val="bg1"/>
                </a:solidFill>
              </a:rPr>
              <a:t>131,500 </a:t>
            </a:r>
            <a:r>
              <a:rPr lang="en-US" dirty="0" smtClean="0">
                <a:solidFill>
                  <a:schemeClr val="bg1"/>
                </a:solidFill>
              </a:rPr>
              <a:t>SF)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Main Street separates Academic Spaces </a:t>
            </a:r>
            <a:r>
              <a:rPr lang="en-US" dirty="0" smtClean="0">
                <a:solidFill>
                  <a:schemeClr val="bg1"/>
                </a:solidFill>
              </a:rPr>
              <a:t>(3 floors) </a:t>
            </a:r>
            <a:r>
              <a:rPr lang="en-US" dirty="0" smtClean="0">
                <a:solidFill>
                  <a:schemeClr val="bg1"/>
                </a:solidFill>
              </a:rPr>
              <a:t>from </a:t>
            </a:r>
            <a:r>
              <a:rPr lang="en-US" dirty="0" smtClean="0">
                <a:solidFill>
                  <a:schemeClr val="bg1"/>
                </a:solidFill>
              </a:rPr>
              <a:t>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Open collaboration areas.</a:t>
            </a: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22117" r="20010" b="16149"/>
          <a:stretch/>
        </p:blipFill>
        <p:spPr>
          <a:xfrm>
            <a:off x="261982" y="334568"/>
            <a:ext cx="7913539" cy="5971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94" y="5172631"/>
            <a:ext cx="1405415" cy="14115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270775" y="5570681"/>
            <a:ext cx="583659" cy="4410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9" t="17255" r="21666" b="17124"/>
          <a:stretch/>
        </p:blipFill>
        <p:spPr>
          <a:xfrm>
            <a:off x="485261" y="-116470"/>
            <a:ext cx="3710860" cy="68236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1563657" y="6127426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Second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11495" y="66263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8b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5" t="21046" r="30392" b="19607"/>
          <a:stretch/>
        </p:blipFill>
        <p:spPr>
          <a:xfrm>
            <a:off x="4837261" y="-770"/>
            <a:ext cx="3785494" cy="638889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93206" y="612516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Third 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94" y="5155660"/>
            <a:ext cx="1422311" cy="1428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70775" y="5570681"/>
            <a:ext cx="583659" cy="4410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4456" r="67404" b="14947"/>
          <a:stretch/>
        </p:blipFill>
        <p:spPr>
          <a:xfrm>
            <a:off x="285656" y="339508"/>
            <a:ext cx="3246929" cy="57507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0" t="10822" r="771" b="7649"/>
          <a:stretch/>
        </p:blipFill>
        <p:spPr>
          <a:xfrm>
            <a:off x="3638425" y="44521"/>
            <a:ext cx="5733480" cy="65716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8a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 &amp;b</a:t>
            </a:r>
            <a:endParaRPr lang="en-US" altLang="en-US" sz="10377" spc="245" dirty="0" smtClean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762" y="6038572"/>
            <a:ext cx="636986" cy="4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1255" y="621957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Ground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4206" y="3431990"/>
            <a:ext cx="664219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929469" y="621957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8768818" y="840851"/>
            <a:ext cx="2977414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Jr/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Sr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 High School Floor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73" y="5300133"/>
            <a:ext cx="1193295" cy="13962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85451" y="2009477"/>
            <a:ext cx="786454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9651" y="1514274"/>
            <a:ext cx="31163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Expand Admin., Guidance &amp; Nurse.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Jr High from Sr. High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Open collaboration areas.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Storage addition for adjacent to Stage.</a:t>
            </a:r>
            <a:endParaRPr lang="en-US" dirty="0"/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5133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b="1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b="1" spc="245" dirty="0" smtClean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345749" y="2235653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26" y="5334678"/>
            <a:ext cx="2400107" cy="1263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2" y="5119298"/>
            <a:ext cx="1469624" cy="16398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3282" y="4635219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07074" y="5022390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98695" y="4933946"/>
            <a:ext cx="688880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K-6: Repurpose existing HS to ES</a:t>
            </a:r>
          </a:p>
          <a:p>
            <a:pPr>
              <a:lnSpc>
                <a:spcPct val="120000"/>
              </a:lnSpc>
              <a:defRPr/>
            </a:pP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7-12: New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 (requires site acquisition)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3" t="4631" r="2716" b="12561"/>
          <a:stretch/>
        </p:blipFill>
        <p:spPr>
          <a:xfrm>
            <a:off x="3883675" y="606392"/>
            <a:ext cx="4941759" cy="5574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15158" r="68140" b="14667"/>
          <a:stretch/>
        </p:blipFill>
        <p:spPr>
          <a:xfrm>
            <a:off x="408974" y="395531"/>
            <a:ext cx="3128362" cy="57086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674004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Elementary School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92" y="5218314"/>
            <a:ext cx="1284074" cy="1432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1374687" y="6181224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Ground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191238" y="6181224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70490" y="3422364"/>
            <a:ext cx="796704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72122" y="1947559"/>
            <a:ext cx="96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LIBRARY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9724" y="2101447"/>
            <a:ext cx="96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LGI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1915" y="1511297"/>
            <a:ext cx="31163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K-1 from 2-5.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Include open collaboration areas.</a:t>
            </a:r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23394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-252" r="3375" b="6328"/>
          <a:stretch/>
        </p:blipFill>
        <p:spPr>
          <a:xfrm>
            <a:off x="-1" y="-24771"/>
            <a:ext cx="7940233" cy="6882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8450980" y="458301"/>
            <a:ext cx="327880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High School 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t="1" b="37005"/>
          <a:stretch/>
        </p:blipFill>
        <p:spPr>
          <a:xfrm>
            <a:off x="7720703" y="1292469"/>
            <a:ext cx="4165701" cy="250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1864" b="30604"/>
          <a:stretch/>
        </p:blipFill>
        <p:spPr>
          <a:xfrm>
            <a:off x="7720313" y="4087940"/>
            <a:ext cx="4166091" cy="23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7942" y="1597793"/>
            <a:ext cx="127053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82591" y="3734602"/>
            <a:ext cx="1270534" cy="3898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7942" y="5813659"/>
            <a:ext cx="1270534" cy="4475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3368" r="9121" b="8069"/>
          <a:stretch/>
        </p:blipFill>
        <p:spPr>
          <a:xfrm>
            <a:off x="60684" y="211756"/>
            <a:ext cx="8802769" cy="6519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480527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High School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8" y="5469467"/>
            <a:ext cx="2095854" cy="1103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4075" y="1386169"/>
            <a:ext cx="3116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Conceptual floor plan to accommodate grade level separation and projected enrollment.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Secondary entrance for evening events.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Include open collaboration areas.</a:t>
            </a:r>
            <a:endParaRPr lang="en-US" sz="2400" dirty="0" smtClean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23721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750747" y="934992"/>
            <a:ext cx="114412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GUIDING PRINCIPLES</a:t>
            </a:r>
          </a:p>
          <a:p>
            <a:pPr marL="576263" indent="-576263">
              <a:buFontTx/>
              <a:buAutoNum type="arabicPeriod"/>
            </a:pPr>
            <a:r>
              <a:rPr lang="en-US" sz="2800" dirty="0" smtClean="0"/>
              <a:t>Plan for a stabilized </a:t>
            </a:r>
            <a:r>
              <a:rPr lang="en-US" sz="2800" dirty="0"/>
              <a:t>enrollment </a:t>
            </a:r>
            <a:r>
              <a:rPr lang="en-US" sz="2800" dirty="0" smtClean="0"/>
              <a:t>of 1300 </a:t>
            </a:r>
            <a:r>
              <a:rPr lang="en-US" sz="2800" dirty="0"/>
              <a:t>– 1500 students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Facilities must meet current construction standards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Student safety is priority (Building entrances, accessibility and security)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Minimal student transitions (currently 1 transition) 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Provide equitable spaces and opportunities to all students</a:t>
            </a:r>
            <a:endParaRPr lang="en-US" sz="2800" dirty="0"/>
          </a:p>
          <a:p>
            <a:pPr marL="576263" lvl="0" indent="-576263">
              <a:buAutoNum type="arabicPeriod"/>
            </a:pPr>
            <a:r>
              <a:rPr lang="en-US" sz="2800" dirty="0" smtClean="0"/>
              <a:t>Minimize District operational costs  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School campus should be easy to navigate </a:t>
            </a:r>
          </a:p>
          <a:p>
            <a:pPr marL="576263" indent="-576263">
              <a:buFontTx/>
              <a:buAutoNum type="arabicPeriod"/>
            </a:pPr>
            <a:r>
              <a:rPr lang="en-US" sz="2800" dirty="0"/>
              <a:t>Schools </a:t>
            </a:r>
            <a:r>
              <a:rPr lang="en-US" sz="2800" dirty="0" smtClean="0"/>
              <a:t>corridors should </a:t>
            </a:r>
            <a:r>
              <a:rPr lang="en-US" sz="2800" dirty="0"/>
              <a:t>be easy to navigate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Student centered environments (instead of teacher focused)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Separation of Jr. High academic spaces from Sr. High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Separate the academic spaces from public spaces</a:t>
            </a: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2468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7942" y="1597793"/>
            <a:ext cx="127053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82591" y="3734602"/>
            <a:ext cx="1270534" cy="3898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7942" y="5813659"/>
            <a:ext cx="1270534" cy="4475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13852" r="9087" b="8070"/>
          <a:stretch/>
        </p:blipFill>
        <p:spPr>
          <a:xfrm>
            <a:off x="280845" y="855311"/>
            <a:ext cx="8673582" cy="57170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01869" y="58265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High School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8" y="5469467"/>
            <a:ext cx="2095854" cy="11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3  COST ESTIMATE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92641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599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2" y="1617111"/>
            <a:ext cx="6262575" cy="4507462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u="sng" spc="245" dirty="0" smtClean="0">
                <a:solidFill>
                  <a:schemeClr val="bg1"/>
                </a:solidFill>
              </a:rPr>
              <a:t>Sugarcreek ES Renovations</a:t>
            </a: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Construction Costs:	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8.0M</a:t>
            </a: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9.2M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Soft Costs:		  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1.5M</a:t>
            </a:r>
            <a:r>
              <a:rPr lang="en-US" altLang="en-US" sz="1600" spc="245" dirty="0">
                <a:solidFill>
                  <a:schemeClr val="bg1"/>
                </a:solidFill>
              </a:rPr>
              <a:t>	  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1.6M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  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9.5M</a:t>
            </a:r>
            <a:r>
              <a:rPr lang="en-US" altLang="en-US" sz="1600" b="1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10.8M</a:t>
            </a:r>
            <a:endParaRPr lang="en-US" altLang="en-US" sz="16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u="sng" spc="245" dirty="0" smtClean="0">
                <a:solidFill>
                  <a:schemeClr val="bg1"/>
                </a:solidFill>
              </a:rPr>
              <a:t>Chicora ES Renovations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Construction Costs: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9.6M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10.9M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1.7M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1600" spc="245" dirty="0" err="1">
                <a:solidFill>
                  <a:schemeClr val="bg1"/>
                </a:solidFill>
              </a:rPr>
              <a:t>2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.0M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16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11.3M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12.9M</a:t>
            </a:r>
            <a:endParaRPr lang="en-US" altLang="en-US" sz="16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u="sng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u="sng" spc="245" dirty="0" smtClean="0">
                <a:solidFill>
                  <a:schemeClr val="bg1"/>
                </a:solidFill>
              </a:rPr>
              <a:t> High </a:t>
            </a:r>
            <a:r>
              <a:rPr lang="en-US" altLang="en-US" sz="1600" u="sng" spc="245" dirty="0">
                <a:solidFill>
                  <a:schemeClr val="bg1"/>
                </a:solidFill>
              </a:rPr>
              <a:t>School </a:t>
            </a:r>
            <a:r>
              <a:rPr lang="en-US" altLang="en-US" sz="1600" u="sng" spc="245" dirty="0" smtClean="0">
                <a:solidFill>
                  <a:schemeClr val="bg1"/>
                </a:solidFill>
              </a:rPr>
              <a:t>Renovations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Construction Costs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20.4M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21.9M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Soft Costs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:	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3.7M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4.0M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24.1M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25.9M</a:t>
            </a:r>
            <a:endParaRPr lang="en-US" altLang="en-US" sz="1600" b="1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OPTION 1 TOTAL:  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44.9M</a:t>
            </a:r>
            <a:r>
              <a:rPr lang="en-US" altLang="en-US" sz="1600" b="1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49.6M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085287"/>
            <a:ext cx="680459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 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3378200" y="6171533"/>
            <a:ext cx="7994437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improvement costs for </a:t>
            </a:r>
            <a:r>
              <a:rPr lang="en-US" altLang="en-US" sz="1400" b="1" spc="245" dirty="0" err="1" smtClean="0">
                <a:solidFill>
                  <a:schemeClr val="bg1"/>
                </a:solidFill>
              </a:rPr>
              <a:t>Sugarcree</a:t>
            </a:r>
            <a:r>
              <a:rPr lang="en-US" altLang="en-US" sz="1400" b="1" spc="245" dirty="0" smtClean="0">
                <a:solidFill>
                  <a:schemeClr val="bg1"/>
                </a:solidFill>
              </a:rPr>
              <a:t> ES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94" y="1123143"/>
            <a:ext cx="1573706" cy="1607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61" y="4597951"/>
            <a:ext cx="1768439" cy="1973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00" y="2744412"/>
            <a:ext cx="1654099" cy="17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61" y="3548055"/>
            <a:ext cx="1772558" cy="207408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2" y="1559541"/>
            <a:ext cx="6262575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Chicora ES Additions &amp; Renovations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15.7M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17.1M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2.8M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3.0M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18.5M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20.1M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 High </a:t>
            </a:r>
            <a:r>
              <a:rPr lang="en-US" altLang="en-US" sz="2000" u="sng" spc="245" dirty="0">
                <a:solidFill>
                  <a:schemeClr val="bg1"/>
                </a:solidFill>
              </a:rPr>
              <a:t>School Additions &amp; 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Renovations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Construction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24.9M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26.4M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4.5M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4.8M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29.4M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31.2M</a:t>
            </a:r>
            <a:endParaRPr lang="en-US" altLang="en-US" sz="2000" b="1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3 TOTAL:  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47.8M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51.3M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680459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 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7" y="1432580"/>
            <a:ext cx="2631412" cy="16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bg1"/>
                </a:solidFill>
              </a:rPr>
              <a:t>8a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61" y="3548055"/>
            <a:ext cx="1772558" cy="207408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3" y="1559541"/>
            <a:ext cx="5958990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New Elementary School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31.5M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32.9M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5.7M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5.9M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37.2M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38.8M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*Site Costs - $5.2-$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5.9M</a:t>
            </a: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 High School Additions &amp; Renovations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</a:t>
            </a:r>
            <a:r>
              <a:rPr lang="en-US" altLang="en-US" sz="2000" spc="245" dirty="0">
                <a:solidFill>
                  <a:schemeClr val="bg1"/>
                </a:solidFill>
              </a:rPr>
              <a:t>Costs:	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24.9M</a:t>
            </a:r>
            <a:r>
              <a:rPr lang="en-US" altLang="en-US" sz="2000" spc="245" dirty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26.4M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4.9M</a:t>
            </a:r>
            <a:r>
              <a:rPr lang="en-US" altLang="en-US" sz="2000" spc="245" dirty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5.3M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$</a:t>
            </a:r>
            <a:r>
              <a:rPr lang="en-US" altLang="en-US" sz="2000" b="1" spc="245" dirty="0" err="1">
                <a:solidFill>
                  <a:schemeClr val="bg1"/>
                </a:solidFill>
              </a:rPr>
              <a:t>29.8M</a:t>
            </a:r>
            <a:r>
              <a:rPr lang="en-US" altLang="en-US" sz="2000" b="1" spc="245" dirty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>
                <a:solidFill>
                  <a:schemeClr val="bg1"/>
                </a:solidFill>
              </a:rPr>
              <a:t>31.7M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8 TOTAL:  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67.0M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70.5M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5653923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42" y="1235640"/>
            <a:ext cx="1791744" cy="17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bg1"/>
                </a:solidFill>
              </a:rPr>
              <a:t>8b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61" y="3548055"/>
            <a:ext cx="1772558" cy="207408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3" y="1559541"/>
            <a:ext cx="5958990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New Elementary School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34.8M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36.7M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6.2M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7.3M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41.0M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44.0M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*Site Costs - 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$7.1-$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8.2M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</a:t>
            </a:r>
            <a:endParaRPr lang="en-US" altLang="en-US" sz="2000" b="1" u="sng" spc="245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 High School Additions &amp; Renovations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</a:t>
            </a:r>
            <a:r>
              <a:rPr lang="en-US" altLang="en-US" sz="2000" spc="245" dirty="0">
                <a:solidFill>
                  <a:schemeClr val="bg1"/>
                </a:solidFill>
              </a:rPr>
              <a:t>Costs:	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24.9M</a:t>
            </a:r>
            <a:r>
              <a:rPr lang="en-US" altLang="en-US" sz="2000" spc="245" dirty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26.4M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4.9M</a:t>
            </a:r>
            <a:r>
              <a:rPr lang="en-US" altLang="en-US" sz="2000" spc="245" dirty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5.3M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$</a:t>
            </a:r>
            <a:r>
              <a:rPr lang="en-US" altLang="en-US" sz="2000" b="1" spc="245" dirty="0" err="1">
                <a:solidFill>
                  <a:schemeClr val="bg1"/>
                </a:solidFill>
              </a:rPr>
              <a:t>29.8M</a:t>
            </a:r>
            <a:r>
              <a:rPr lang="en-US" altLang="en-US" sz="2000" b="1" spc="245" dirty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>
                <a:solidFill>
                  <a:schemeClr val="bg1"/>
                </a:solidFill>
              </a:rPr>
              <a:t>31.7M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8 TOTAL:  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70.8M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75.7M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5653923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42" y="1235640"/>
            <a:ext cx="1791744" cy="17996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2518" y="1792940"/>
            <a:ext cx="494568" cy="6006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2" y="1559541"/>
            <a:ext cx="5938937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Re-Purposed Elementary School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17.9M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19.1M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3.6M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3.8M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21.5M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22.9M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New Jr/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 High School  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Construction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50.9M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53.6M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10.2M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10.7M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61.2M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64.3M</a:t>
            </a:r>
            <a:endParaRPr lang="en-US" altLang="en-US" sz="2000" b="1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10 TOTAL:  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82.7M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87.2M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5806323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14" y="1295703"/>
            <a:ext cx="1763116" cy="196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4" y="3660257"/>
            <a:ext cx="3691043" cy="194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" y="4011685"/>
            <a:ext cx="993782" cy="998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26" y="5576729"/>
            <a:ext cx="1933541" cy="1018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5" y="5576729"/>
            <a:ext cx="927467" cy="10348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5084" y="195870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20595" y="3493891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</a:t>
            </a:r>
            <a:r>
              <a:rPr lang="en-US" altLang="en-US" sz="10377" spc="245" dirty="0" err="1" smtClean="0">
                <a:solidFill>
                  <a:schemeClr val="bg1"/>
                </a:solidFill>
              </a:rPr>
              <a:t>8a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20595" y="4999536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17" y="2504022"/>
            <a:ext cx="924620" cy="1081907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2" y="2404064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0596" y="3911692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43" y="4001929"/>
            <a:ext cx="936331" cy="10956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56372" y="2400432"/>
            <a:ext cx="523812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Chicora ES:  	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18.5M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20.1M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 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29.4M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31.2M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TOTAL:  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47.8M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51.3M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101846" y="3892732"/>
            <a:ext cx="5164505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New Elementary: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37.8M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39.5M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 	$</a:t>
            </a:r>
            <a:r>
              <a:rPr lang="en-US" altLang="en-US" sz="1600" spc="245" dirty="0" err="1">
                <a:solidFill>
                  <a:schemeClr val="bg1"/>
                </a:solidFill>
              </a:rPr>
              <a:t>29.8M</a:t>
            </a:r>
            <a:r>
              <a:rPr lang="en-US" altLang="en-US" sz="1600" spc="245" dirty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>
                <a:solidFill>
                  <a:schemeClr val="bg1"/>
                </a:solidFill>
              </a:rPr>
              <a:t>31.7M</a:t>
            </a:r>
            <a:endParaRPr lang="en-US" altLang="en-US" sz="1600" spc="245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</a:t>
            </a:r>
            <a:r>
              <a:rPr lang="en-US" altLang="en-US" sz="1600" b="1" spc="245" dirty="0">
                <a:solidFill>
                  <a:schemeClr val="bg1"/>
                </a:solidFill>
              </a:rPr>
              <a:t>: 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	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67.6M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71.2M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3881" y="5402748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3" y="5402748"/>
            <a:ext cx="5661479" cy="1584690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Repurposed Elem: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21.5M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22.9M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New 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61.2M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64.3M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TOTAL: 	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82.7M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87.2M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35276" y="2448305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68236" y="-11372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include softs costs but do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3" y="5304070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61468" y="3885151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" y="2485684"/>
            <a:ext cx="1677309" cy="106220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29387" y="346529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71883" y="834491"/>
            <a:ext cx="523812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Sugarcreek ES		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9.5M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10.8M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Chicora ES:  	</a:t>
            </a: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11.3M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12.9M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 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24.1M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25.9M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TOTAL:  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44.9M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49.6M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60975" y="784731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41514" y="713334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" y="1039393"/>
            <a:ext cx="919666" cy="9394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9" y="1063862"/>
            <a:ext cx="969344" cy="10816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93" y="871068"/>
            <a:ext cx="1118482" cy="1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526155" y="814240"/>
            <a:ext cx="111703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ED7D31"/>
                </a:solidFill>
              </a:rPr>
              <a:t>LIMITED RENOVATION</a:t>
            </a:r>
            <a:r>
              <a:rPr lang="en-US" sz="2400" dirty="0"/>
              <a:t>			</a:t>
            </a:r>
            <a:r>
              <a:rPr lang="en-US" sz="2400" dirty="0" smtClean="0"/>
              <a:t>Scope </a:t>
            </a:r>
            <a:r>
              <a:rPr lang="en-US" sz="2400" dirty="0"/>
              <a:t>of work to address specific building </a:t>
            </a:r>
            <a:r>
              <a:rPr lang="en-US" sz="2400" dirty="0" smtClean="0"/>
              <a:t>deficiencies.  									Does not address Educational Program</a:t>
            </a:r>
            <a:r>
              <a:rPr lang="en-US" sz="2400" dirty="0"/>
              <a:t>	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MODERATE </a:t>
            </a:r>
            <a:r>
              <a:rPr lang="en-US" sz="2400" dirty="0">
                <a:solidFill>
                  <a:srgbClr val="ED7D31"/>
                </a:solidFill>
              </a:rPr>
              <a:t>RENOVATION</a:t>
            </a:r>
            <a:r>
              <a:rPr lang="en-US" sz="2400" dirty="0"/>
              <a:t>	</a:t>
            </a:r>
            <a:r>
              <a:rPr lang="en-US" sz="2400" dirty="0" smtClean="0"/>
              <a:t>	Scope </a:t>
            </a:r>
            <a:r>
              <a:rPr lang="en-US" sz="2400" dirty="0"/>
              <a:t>of work to address all building deficiencies </a:t>
            </a:r>
            <a:r>
              <a:rPr lang="en-US" sz="2400" dirty="0" smtClean="0"/>
              <a:t>including 									educational program without reconfiguration of spaces. </a:t>
            </a:r>
            <a:endParaRPr lang="en-US" sz="2400" dirty="0"/>
          </a:p>
          <a:p>
            <a:pPr lvl="0"/>
            <a:endParaRPr lang="en-US" sz="2400" dirty="0"/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EXTENSIVE RENOVATION</a:t>
            </a:r>
            <a:r>
              <a:rPr lang="en-US" sz="2400" dirty="0"/>
              <a:t>		</a:t>
            </a:r>
            <a:r>
              <a:rPr lang="en-US" sz="2400" dirty="0" smtClean="0"/>
              <a:t>Scope </a:t>
            </a:r>
            <a:r>
              <a:rPr lang="en-US" sz="2400" dirty="0"/>
              <a:t>of work to address all building deficiencies </a:t>
            </a:r>
            <a:r>
              <a:rPr lang="en-US" sz="2400" dirty="0" smtClean="0"/>
              <a:t>including 									educational </a:t>
            </a:r>
            <a:r>
              <a:rPr lang="en-US" sz="2400" dirty="0"/>
              <a:t>program </a:t>
            </a:r>
            <a:r>
              <a:rPr lang="en-US" sz="2400" dirty="0" smtClean="0"/>
              <a:t>with reconfiguration of </a:t>
            </a:r>
            <a:r>
              <a:rPr lang="en-US" sz="2400" dirty="0"/>
              <a:t>spaces. 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ADDITIONS &amp; RENOVATIONS	</a:t>
            </a:r>
            <a:r>
              <a:rPr lang="en-US" sz="2400" dirty="0" smtClean="0"/>
              <a:t>Additional </a:t>
            </a:r>
            <a:r>
              <a:rPr lang="en-US" sz="2400" dirty="0"/>
              <a:t>space to address projected enrollment </a:t>
            </a:r>
            <a:r>
              <a:rPr lang="en-US" sz="2400" dirty="0" smtClean="0"/>
              <a:t>and 										address existing </a:t>
            </a:r>
            <a:r>
              <a:rPr lang="en-US" sz="2400" dirty="0"/>
              <a:t>building </a:t>
            </a:r>
            <a:r>
              <a:rPr lang="en-US" sz="2400" dirty="0" smtClean="0"/>
              <a:t>deficiencies and educational 										program. </a:t>
            </a:r>
            <a:endParaRPr lang="en-US" sz="2400" dirty="0"/>
          </a:p>
          <a:p>
            <a:pPr lvl="0"/>
            <a:endParaRPr lang="en-US" sz="2400" dirty="0">
              <a:solidFill>
                <a:srgbClr val="ED7D31"/>
              </a:solidFill>
            </a:endParaRPr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NEW BUILDING</a:t>
            </a:r>
            <a:r>
              <a:rPr lang="en-US" sz="2400" dirty="0"/>
              <a:t>				</a:t>
            </a:r>
            <a:r>
              <a:rPr lang="en-US" sz="2400" dirty="0" smtClean="0"/>
              <a:t>New </a:t>
            </a:r>
            <a:r>
              <a:rPr lang="en-US" sz="2400" dirty="0"/>
              <a:t>construction for cost comparison to </a:t>
            </a:r>
            <a:r>
              <a:rPr lang="en-US" sz="2400" dirty="0" smtClean="0"/>
              <a:t>renovate </a:t>
            </a:r>
            <a:r>
              <a:rPr lang="en-US" sz="2400" dirty="0"/>
              <a:t>or </a:t>
            </a:r>
            <a:r>
              <a:rPr lang="en-US" sz="2400" dirty="0" smtClean="0"/>
              <a:t>										replace</a:t>
            </a:r>
            <a:r>
              <a:rPr lang="en-US" sz="24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80501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SCOPE OF WORK DESCRIPTION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3332" r="1481" b="6914"/>
          <a:stretch/>
        </p:blipFill>
        <p:spPr>
          <a:xfrm>
            <a:off x="1424538" y="579476"/>
            <a:ext cx="9971773" cy="6278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80501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SCOPE OF WORK DESCRIPTION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503" y="6444192"/>
            <a:ext cx="495498" cy="41380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6499" r="43333" b="5926"/>
          <a:stretch/>
        </p:blipFill>
        <p:spPr>
          <a:xfrm rot="5400000">
            <a:off x="3624969" y="-2465238"/>
            <a:ext cx="5017662" cy="1181080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23721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="" xmlns:a16="http://schemas.microsoft.com/office/drawing/2014/main" id="{6254CF2F-6F87-491B-8F2F-E84CB06C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83274" y="5746286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*Options 1-9 presented in </a:t>
            </a:r>
            <a:r>
              <a:rPr lang="en-US" altLang="en-US" sz="1400" b="1" spc="245" dirty="0" err="1" smtClean="0">
                <a:solidFill>
                  <a:schemeClr val="bg1"/>
                </a:solidFill>
              </a:rPr>
              <a:t>CJA</a:t>
            </a:r>
            <a:r>
              <a:rPr lang="en-US" altLang="en-US" sz="1400" b="1" spc="245" dirty="0" smtClean="0">
                <a:solidFill>
                  <a:schemeClr val="bg1"/>
                </a:solidFill>
              </a:rPr>
              <a:t> May 2019 District Feasibility Study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362337" y="1636929"/>
            <a:ext cx="457200" cy="493717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33438" y="2520027"/>
            <a:ext cx="348864" cy="350517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2337" y="2030521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370805" y="2899673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70805" y="3717819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379270" y="4152796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63141" y="4989575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433438" y="4600383"/>
            <a:ext cx="348864" cy="350517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433438" y="5437253"/>
            <a:ext cx="348864" cy="350517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9971" y="3267752"/>
            <a:ext cx="250631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bg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4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14316" r="1824" b="8211"/>
          <a:stretch/>
        </p:blipFill>
        <p:spPr>
          <a:xfrm>
            <a:off x="1397412" y="825818"/>
            <a:ext cx="9981330" cy="601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80501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SCOPE OF WORK DESCRIPTION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503" y="6444192"/>
            <a:ext cx="495498" cy="41380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4  PHASING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374287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6791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PHASING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314" y="1367846"/>
            <a:ext cx="1007822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PHASE 1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Chicora ES Additions &amp; </a:t>
            </a:r>
            <a:r>
              <a:rPr lang="en-US" sz="2000" dirty="0" smtClean="0">
                <a:solidFill>
                  <a:schemeClr val="bg1"/>
                </a:solidFill>
              </a:rPr>
              <a:t>Renovations				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$18.5-$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20.1M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PHASE </a:t>
            </a:r>
            <a:r>
              <a:rPr lang="en-US" sz="2000" dirty="0" smtClean="0">
                <a:solidFill>
                  <a:schemeClr val="bg1"/>
                </a:solidFill>
              </a:rPr>
              <a:t>2 </a:t>
            </a:r>
          </a:p>
          <a:p>
            <a:pPr>
              <a:lnSpc>
                <a:spcPct val="120000"/>
              </a:lnSpc>
              <a:defRPr/>
            </a:pPr>
            <a:r>
              <a:rPr lang="en-US" sz="2000" u="sng" dirty="0" smtClean="0">
                <a:solidFill>
                  <a:schemeClr val="bg1"/>
                </a:solidFill>
              </a:rPr>
              <a:t>	Jr/</a:t>
            </a:r>
            <a:r>
              <a:rPr lang="en-US" sz="2000" u="sng" dirty="0" err="1" smtClean="0">
                <a:solidFill>
                  <a:schemeClr val="bg1"/>
                </a:solidFill>
              </a:rPr>
              <a:t>Sr</a:t>
            </a:r>
            <a:r>
              <a:rPr lang="en-US" sz="2000" u="sng" dirty="0" smtClean="0">
                <a:solidFill>
                  <a:schemeClr val="bg1"/>
                </a:solidFill>
              </a:rPr>
              <a:t> High School </a:t>
            </a:r>
            <a:r>
              <a:rPr lang="en-US" sz="2000" u="sng" dirty="0" smtClean="0">
                <a:solidFill>
                  <a:schemeClr val="bg1"/>
                </a:solidFill>
              </a:rPr>
              <a:t>Renovations</a:t>
            </a:r>
            <a:r>
              <a:rPr lang="en-US" sz="2000" u="sng" dirty="0">
                <a:solidFill>
                  <a:schemeClr val="bg1"/>
                </a:solidFill>
              </a:rPr>
              <a:t>			</a:t>
            </a:r>
            <a:r>
              <a:rPr lang="en-US" sz="2000" u="sng" dirty="0" smtClean="0">
                <a:solidFill>
                  <a:schemeClr val="bg1"/>
                </a:solidFill>
              </a:rPr>
              <a:t>	$21.2-$</a:t>
            </a:r>
            <a:r>
              <a:rPr lang="en-US" sz="2000" u="sng" dirty="0" err="1" smtClean="0">
                <a:solidFill>
                  <a:schemeClr val="bg1"/>
                </a:solidFill>
              </a:rPr>
              <a:t>22.6M</a:t>
            </a:r>
            <a:r>
              <a:rPr lang="en-US" sz="2000" u="sng" dirty="0" smtClean="0">
                <a:solidFill>
                  <a:schemeClr val="bg1"/>
                </a:solidFill>
              </a:rPr>
              <a:t> 		$26.5-$</a:t>
            </a:r>
            <a:r>
              <a:rPr lang="en-US" sz="2000" u="sng" dirty="0" err="1" smtClean="0">
                <a:solidFill>
                  <a:schemeClr val="bg1"/>
                </a:solidFill>
              </a:rPr>
              <a:t>27.9M</a:t>
            </a:r>
            <a:endParaRPr lang="en-US" altLang="en-US" sz="2000" u="sng" spc="245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					Subtotal</a:t>
            </a:r>
            <a:r>
              <a:rPr lang="en-US" sz="2000" b="1" dirty="0">
                <a:solidFill>
                  <a:schemeClr val="bg1"/>
                </a:solidFill>
              </a:rPr>
              <a:t>					</a:t>
            </a:r>
            <a:r>
              <a:rPr lang="en-US" sz="2000" b="1" dirty="0" smtClean="0">
                <a:solidFill>
                  <a:schemeClr val="bg1"/>
                </a:solidFill>
              </a:rPr>
              <a:t>$39.7-$</a:t>
            </a:r>
            <a:r>
              <a:rPr lang="en-US" sz="2000" b="1" dirty="0" err="1" smtClean="0">
                <a:solidFill>
                  <a:schemeClr val="bg1"/>
                </a:solidFill>
              </a:rPr>
              <a:t>42.7M</a:t>
            </a:r>
            <a:r>
              <a:rPr lang="en-US" sz="2000" b="1" dirty="0">
                <a:solidFill>
                  <a:schemeClr val="bg1"/>
                </a:solidFill>
              </a:rPr>
              <a:t>		</a:t>
            </a:r>
            <a:r>
              <a:rPr lang="en-US" sz="2000" b="1" dirty="0" smtClean="0">
                <a:solidFill>
                  <a:schemeClr val="bg1"/>
                </a:solidFill>
              </a:rPr>
              <a:t>$45.0-$</a:t>
            </a:r>
            <a:r>
              <a:rPr lang="en-US" sz="2000" b="1" dirty="0" err="1" smtClean="0">
                <a:solidFill>
                  <a:schemeClr val="bg1"/>
                </a:solidFill>
              </a:rPr>
              <a:t>48.0M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PHASE </a:t>
            </a:r>
            <a:r>
              <a:rPr lang="en-US" sz="2000" dirty="0" smtClean="0">
                <a:solidFill>
                  <a:schemeClr val="bg1"/>
                </a:solidFill>
              </a:rPr>
              <a:t>3 (Budget pending)</a:t>
            </a:r>
          </a:p>
          <a:p>
            <a:r>
              <a:rPr lang="en-US" sz="2000" u="sng" dirty="0" smtClean="0">
                <a:solidFill>
                  <a:schemeClr val="bg1"/>
                </a:solidFill>
              </a:rPr>
              <a:t>	Site Acquisition &amp; Development			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u="sng" spc="245" dirty="0">
                <a:solidFill>
                  <a:schemeClr val="bg1"/>
                </a:solidFill>
              </a:rPr>
              <a:t>2.9-$</a:t>
            </a:r>
            <a:r>
              <a:rPr lang="en-US" altLang="en-US" sz="2000" u="sng" spc="245" dirty="0" err="1">
                <a:solidFill>
                  <a:schemeClr val="bg1"/>
                </a:solidFill>
              </a:rPr>
              <a:t>3.3M</a:t>
            </a:r>
            <a:r>
              <a:rPr lang="en-US" altLang="en-US" sz="2000" u="sng" spc="245" dirty="0">
                <a:solidFill>
                  <a:schemeClr val="bg1"/>
                </a:solidFill>
              </a:rPr>
              <a:t> </a:t>
            </a:r>
            <a:r>
              <a:rPr lang="en-US" sz="2000" u="sng" dirty="0" smtClean="0">
                <a:solidFill>
                  <a:schemeClr val="bg1"/>
                </a:solidFill>
              </a:rPr>
              <a:t>		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2.9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-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3.3M</a:t>
            </a:r>
            <a:endParaRPr lang="en-US" sz="2000" u="sng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									Total	$42.6-$</a:t>
            </a:r>
            <a:r>
              <a:rPr lang="en-US" sz="2000" b="1" dirty="0" err="1" smtClean="0">
                <a:solidFill>
                  <a:schemeClr val="bg1"/>
                </a:solidFill>
              </a:rPr>
              <a:t>46.0M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	$47.9-$</a:t>
            </a:r>
            <a:r>
              <a:rPr lang="en-US" sz="2000" b="1" dirty="0" err="1" smtClean="0">
                <a:solidFill>
                  <a:schemeClr val="bg1"/>
                </a:solidFill>
              </a:rPr>
              <a:t>51.3M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1246" y="2537460"/>
            <a:ext cx="3825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OPTION 1			OPTION 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608" r="32777" b="1687"/>
          <a:stretch/>
        </p:blipFill>
        <p:spPr>
          <a:xfrm rot="5400000">
            <a:off x="4686400" y="-2613462"/>
            <a:ext cx="2719375" cy="118830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PHASING</a:t>
            </a:r>
          </a:p>
        </p:txBody>
      </p:sp>
    </p:spTree>
    <p:extLst>
      <p:ext uri="{BB962C8B-B14F-4D97-AF65-F5344CB8AC3E}">
        <p14:creationId xmlns:p14="http://schemas.microsoft.com/office/powerpoint/2010/main" val="35282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5  </a:t>
            </a:r>
            <a:r>
              <a:rPr lang="en-US" dirty="0"/>
              <a:t>NEXT STEPS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47544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0773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NEXT STEPS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1460129" y="1156025"/>
            <a:ext cx="90944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u="sng" dirty="0"/>
              <a:t>Next Steps</a:t>
            </a:r>
            <a:r>
              <a:rPr lang="en-US" sz="2800" dirty="0"/>
              <a:t>:</a:t>
            </a:r>
          </a:p>
          <a:p>
            <a:pPr lvl="0"/>
            <a:endParaRPr lang="en-US" sz="2800" dirty="0"/>
          </a:p>
          <a:p>
            <a:pPr marL="914400" lvl="1" indent="-457200">
              <a:buAutoNum type="arabicPeriod"/>
            </a:pPr>
            <a:r>
              <a:rPr lang="en-US" sz="2800" dirty="0"/>
              <a:t>Establish financial </a:t>
            </a:r>
            <a:r>
              <a:rPr lang="en-US" sz="2800" dirty="0" smtClean="0"/>
              <a:t>parameters as Decision Making Process.</a:t>
            </a:r>
          </a:p>
          <a:p>
            <a:pPr marL="914400" lvl="1" indent="-457200">
              <a:buAutoNum type="arabicPeriod"/>
            </a:pPr>
            <a:endParaRPr lang="en-US" sz="2800" dirty="0" smtClean="0"/>
          </a:p>
          <a:p>
            <a:pPr marL="914400" lvl="1" indent="-457200">
              <a:buAutoNum type="arabicPeriod"/>
            </a:pPr>
            <a:r>
              <a:rPr lang="en-US" sz="2800" dirty="0" smtClean="0"/>
              <a:t>Community outreach and involvement.</a:t>
            </a:r>
            <a:endParaRPr lang="en-US" sz="2800" dirty="0"/>
          </a:p>
          <a:p>
            <a:pPr marL="914400" lvl="1" indent="-457200">
              <a:buAutoNum type="arabicPeriod"/>
            </a:pPr>
            <a:endParaRPr lang="en-US" sz="2800" dirty="0"/>
          </a:p>
          <a:p>
            <a:pPr marL="914400" lvl="1" indent="-457200">
              <a:buAutoNum type="arabicPeriod"/>
            </a:pPr>
            <a:r>
              <a:rPr lang="en-US" sz="2800" dirty="0" smtClean="0"/>
              <a:t>Conduct due diligence on possible site acquisition.</a:t>
            </a:r>
          </a:p>
          <a:p>
            <a:pPr marL="914400" lvl="1" indent="-457200">
              <a:buAutoNum type="arabicPeriod"/>
            </a:pPr>
            <a:endParaRPr lang="en-US" sz="2800" dirty="0" smtClean="0"/>
          </a:p>
          <a:p>
            <a:pPr marL="914400" lvl="1" indent="-457200">
              <a:buAutoNum type="arabicPeriod"/>
            </a:pPr>
            <a:r>
              <a:rPr lang="en-US" sz="2800" dirty="0" smtClean="0"/>
              <a:t>Prioritize </a:t>
            </a:r>
            <a:r>
              <a:rPr lang="en-US" sz="2800" dirty="0"/>
              <a:t>projects and establish a </a:t>
            </a:r>
            <a:r>
              <a:rPr lang="en-US" sz="2800" dirty="0" smtClean="0"/>
              <a:t>timeline.</a:t>
            </a:r>
            <a:endParaRPr lang="en-US" sz="2800" dirty="0"/>
          </a:p>
          <a:p>
            <a:pPr lvl="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47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207" y="2886498"/>
            <a:ext cx="4050753" cy="9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94" b="1" spc="265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48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23721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REVIEW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="" xmlns:a16="http://schemas.microsoft.com/office/drawing/2014/main" id="{6254CF2F-6F87-491B-8F2F-E84CB06C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1152383" y="757192"/>
            <a:ext cx="967220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1		</a:t>
            </a:r>
            <a:r>
              <a:rPr lang="en-US" sz="2400" dirty="0" smtClean="0"/>
              <a:t>Only address building deficiencies and </a:t>
            </a:r>
            <a:r>
              <a:rPr lang="en-US" sz="2400" dirty="0"/>
              <a:t>d</a:t>
            </a:r>
            <a:r>
              <a:rPr lang="en-US" sz="2400" dirty="0" smtClean="0"/>
              <a:t>oes not address 					educational program needs.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2		</a:t>
            </a:r>
            <a:r>
              <a:rPr lang="en-US" sz="2400" dirty="0" smtClean="0"/>
              <a:t>Existing High School can not accommodate additional grade 				level.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3		Can existing site deficiencies at HS be addressed?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4		</a:t>
            </a:r>
            <a:r>
              <a:rPr lang="en-US" sz="2400" dirty="0" smtClean="0"/>
              <a:t>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5 </a:t>
            </a: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ED7D31"/>
                </a:solidFill>
              </a:rPr>
              <a:t>Can existing site deficiencies at HS be addressed and Admin 				addition developed?  Consolidate with Option 3 as an 						alternate?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6</a:t>
            </a:r>
            <a:r>
              <a:rPr lang="en-US" sz="2400" dirty="0" smtClean="0"/>
              <a:t>		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7</a:t>
            </a:r>
            <a:r>
              <a:rPr lang="en-US" sz="2400" dirty="0" smtClean="0"/>
              <a:t>		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OPTION </a:t>
            </a:r>
            <a:r>
              <a:rPr lang="en-US" sz="2400" dirty="0" smtClean="0">
                <a:solidFill>
                  <a:srgbClr val="ED7D31"/>
                </a:solidFill>
              </a:rPr>
              <a:t>8 </a:t>
            </a: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ED7D31"/>
                </a:solidFill>
              </a:rPr>
              <a:t>Can a new elementary school be located on another site?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9		</a:t>
            </a:r>
            <a:r>
              <a:rPr lang="en-US" sz="2400" dirty="0" smtClean="0"/>
              <a:t>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OPTION </a:t>
            </a:r>
            <a:r>
              <a:rPr lang="en-US" sz="2400" dirty="0" smtClean="0">
                <a:solidFill>
                  <a:srgbClr val="ED7D31"/>
                </a:solidFill>
              </a:rPr>
              <a:t>10 </a:t>
            </a: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ED7D31"/>
                </a:solidFill>
              </a:rPr>
              <a:t>Can the existing High School be repurposed to a K-6 or K-8 					and a new High School be building on another site?</a:t>
            </a:r>
            <a:endParaRPr lang="en-US" sz="2400" dirty="0">
              <a:solidFill>
                <a:srgbClr val="ED7D31"/>
              </a:solidFill>
            </a:endParaRP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5220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0244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68048" y="982176"/>
            <a:ext cx="351835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/>
              <a:t>Limited land to develop due to steep slopes and forested area.</a:t>
            </a:r>
          </a:p>
          <a:p>
            <a:pPr marL="457200" lvl="0" indent="-457200">
              <a:buAutoNum type="arabicPeriod"/>
            </a:pPr>
            <a:r>
              <a:rPr lang="en-US" dirty="0" smtClean="0"/>
              <a:t>Vehicular circulation challenges: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Bus and Parent drop-off separation.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Traffic congestion during evening events.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Poor sight lines from south entrance driveway.</a:t>
            </a:r>
          </a:p>
          <a:p>
            <a:r>
              <a:rPr lang="en-US" dirty="0" smtClean="0"/>
              <a:t>3.     Regulatory Agency Review s </a:t>
            </a:r>
          </a:p>
          <a:p>
            <a:pPr marL="285750" indent="455613">
              <a:buFont typeface="Wingdings" panose="05000000000000000000" pitchFamily="2" charset="2"/>
              <a:buChar char="§"/>
            </a:pPr>
            <a:r>
              <a:rPr lang="en-US" dirty="0" err="1" smtClean="0"/>
              <a:t>Stormwater</a:t>
            </a:r>
            <a:r>
              <a:rPr lang="en-US" dirty="0" smtClean="0"/>
              <a:t> Management</a:t>
            </a:r>
          </a:p>
          <a:p>
            <a:pPr marL="741363" indent="-452438">
              <a:buFont typeface="Wingdings" panose="05000000000000000000" pitchFamily="2" charset="2"/>
              <a:buChar char="§"/>
            </a:pPr>
            <a:r>
              <a:rPr lang="en-US" dirty="0" smtClean="0"/>
              <a:t>Lot coverage</a:t>
            </a:r>
          </a:p>
          <a:p>
            <a:pPr lvl="1"/>
            <a:endParaRPr lang="en-US" dirty="0"/>
          </a:p>
          <a:p>
            <a:pPr marL="0" lvl="1"/>
            <a:r>
              <a:rPr lang="en-US" sz="2000" b="1" dirty="0" smtClean="0"/>
              <a:t>*Eliminates Options 4, 6, 7, 8 and 9 on existing site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9743"/>
          <a:stretch/>
        </p:blipFill>
        <p:spPr>
          <a:xfrm>
            <a:off x="0" y="0"/>
            <a:ext cx="792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9507" b="864"/>
          <a:stretch/>
        </p:blipFill>
        <p:spPr>
          <a:xfrm>
            <a:off x="0" y="0"/>
            <a:ext cx="7967134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0777" y="978652"/>
            <a:ext cx="318979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4</a:t>
            </a:r>
          </a:p>
          <a:p>
            <a:pPr lvl="0"/>
            <a:r>
              <a:rPr lang="en-US" u="sng" dirty="0" smtClean="0"/>
              <a:t>Gymnasium &amp; DAO addition: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Decreases existing parking by 59 spaces.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bus drop-off zone.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08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r="9764" b="864"/>
          <a:stretch/>
        </p:blipFill>
        <p:spPr>
          <a:xfrm>
            <a:off x="0" y="0"/>
            <a:ext cx="793326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64081" y="959402"/>
            <a:ext cx="36206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6</a:t>
            </a:r>
          </a:p>
          <a:p>
            <a:pPr lvl="0"/>
            <a:r>
              <a:rPr lang="en-US" u="sng" dirty="0" smtClean="0"/>
              <a:t>Admin, Gymnasium &amp; DAO addition: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Decreases existing parking by 59 spaces.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bus drop-off zone.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Organization of Admin layout not ideal for school operation (dead end corridor).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577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r="9533" b="988"/>
          <a:stretch/>
        </p:blipFill>
        <p:spPr>
          <a:xfrm>
            <a:off x="0" y="0"/>
            <a:ext cx="799253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4081" y="959402"/>
            <a:ext cx="36206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7</a:t>
            </a:r>
          </a:p>
          <a:p>
            <a:pPr lvl="0"/>
            <a:r>
              <a:rPr lang="en-US" u="sng" dirty="0" smtClean="0"/>
              <a:t>Elementary School addition: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all of existing spaces in north parking lot which will result in parking being remote from main entrance.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bus drop-off zone adjacent to main entrance.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9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4081" y="959402"/>
            <a:ext cx="362061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8</a:t>
            </a:r>
          </a:p>
          <a:p>
            <a:pPr lvl="0"/>
            <a:r>
              <a:rPr lang="en-US" u="sng" dirty="0" smtClean="0"/>
              <a:t>New K-6: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Requires new school to be 3 floors.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Loss of practice field.</a:t>
            </a:r>
          </a:p>
          <a:p>
            <a:pPr marL="457200" lvl="0" indent="-457200">
              <a:buAutoNum type="arabicPeriod"/>
            </a:pPr>
            <a:endParaRPr lang="en-US" sz="2000" dirty="0"/>
          </a:p>
          <a:p>
            <a:pPr marL="457200" lvl="0" indent="-457200">
              <a:buAutoNum type="arabicPeriod"/>
            </a:pPr>
            <a:r>
              <a:rPr lang="en-US" sz="2000" dirty="0" smtClean="0"/>
              <a:t>No space for emergency vehicular access.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10022" b="1112"/>
          <a:stretch/>
        </p:blipFill>
        <p:spPr>
          <a:xfrm>
            <a:off x="-1" y="0"/>
            <a:ext cx="793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5782</TotalTime>
  <Words>1177</Words>
  <Application>Microsoft Office PowerPoint</Application>
  <PresentationFormat>Widescreen</PresentationFormat>
  <Paragraphs>396</Paragraphs>
  <Slides>47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Wingdings</vt:lpstr>
      <vt:lpstr>Office Theme</vt:lpstr>
      <vt:lpstr>1_Office Theme</vt:lpstr>
      <vt:lpstr>KARNS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 OPTION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 COST ESTIMATE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 PHASING</vt:lpstr>
      <vt:lpstr>PowerPoint Presentation</vt:lpstr>
      <vt:lpstr>PowerPoint Presentation</vt:lpstr>
      <vt:lpstr>5  NEXT STEPS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Oleksa</dc:creator>
  <cp:lastModifiedBy>Anthony Colestock</cp:lastModifiedBy>
  <cp:revision>371</cp:revision>
  <cp:lastPrinted>2020-04-27T16:16:53Z</cp:lastPrinted>
  <dcterms:created xsi:type="dcterms:W3CDTF">2019-10-16T15:27:06Z</dcterms:created>
  <dcterms:modified xsi:type="dcterms:W3CDTF">2020-06-11T20:05:36Z</dcterms:modified>
</cp:coreProperties>
</file>